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4" r:id="rId3"/>
    <p:sldId id="287" r:id="rId4"/>
    <p:sldId id="293" r:id="rId5"/>
    <p:sldId id="294" r:id="rId6"/>
    <p:sldId id="295" r:id="rId7"/>
    <p:sldId id="288" r:id="rId8"/>
    <p:sldId id="289" r:id="rId9"/>
    <p:sldId id="277" r:id="rId10"/>
    <p:sldId id="278" r:id="rId11"/>
    <p:sldId id="282" r:id="rId12"/>
    <p:sldId id="290" r:id="rId13"/>
    <p:sldId id="292" r:id="rId14"/>
    <p:sldId id="29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  <p:clrMru>
    <a:srgbClr val="EB7D8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80986" autoAdjust="0"/>
  </p:normalViewPr>
  <p:slideViewPr>
    <p:cSldViewPr snapToGrid="0" snapToObjects="1">
      <p:cViewPr varScale="1">
        <p:scale>
          <a:sx n="93" d="100"/>
          <a:sy n="93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225A3-10E5-1446-847A-777EDEE4F704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D5604-4F2D-0343-8610-2F98FBDB9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5A7AD-8C5C-CC42-827B-2C651ACB0F50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23876-1D72-5F4B-B74C-72B6706D6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You’ll</a:t>
            </a:r>
            <a:r>
              <a:rPr lang="en-US" baseline="0" dirty="0" smtClean="0"/>
              <a:t> have this an assignment – I will model now to show you the process and the key elements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9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10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11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Dr. Julie Coiro </a:t>
            </a:r>
          </a:p>
          <a:p>
            <a:r>
              <a:rPr lang="en-US" sz="1800" dirty="0" smtClean="0"/>
              <a:t>Chafee 615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93788" y="1340728"/>
            <a:ext cx="34044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EDC 423: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 Teaching Comprehension and Response in Elementary School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8714" y="196537"/>
            <a:ext cx="7556313" cy="1116106"/>
          </a:xfrm>
        </p:spPr>
        <p:txBody>
          <a:bodyPr/>
          <a:lstStyle/>
          <a:p>
            <a:pPr eaLnBrk="1" hangingPunct="1"/>
            <a:r>
              <a:rPr lang="en-US" i="1" dirty="0" smtClean="0"/>
              <a:t>DURING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(or listening or viewing) 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913" y="1706026"/>
            <a:ext cx="8407382" cy="5029095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b="1" dirty="0"/>
              <a:t>MONITOR</a:t>
            </a:r>
            <a:r>
              <a:rPr lang="en-US" sz="2400" dirty="0"/>
              <a:t>:  Be aware of mistakes and apply strategies to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repair</a:t>
            </a:r>
            <a:r>
              <a:rPr lang="en-US" sz="2400" dirty="0"/>
              <a:t>/revise </a:t>
            </a:r>
            <a:r>
              <a:rPr lang="en-US" sz="2400" dirty="0" smtClean="0"/>
              <a:t>understandings </a:t>
            </a:r>
            <a:r>
              <a:rPr lang="en-US" sz="2400" b="1" dirty="0" smtClean="0"/>
              <a:t>(CLARIFY)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Make Connections</a:t>
            </a:r>
            <a:r>
              <a:rPr lang="en-US" sz="2400" dirty="0" smtClean="0"/>
              <a:t>: Text-to-self, text-to-text, and text-to-world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Determine important ideas: </a:t>
            </a:r>
            <a:r>
              <a:rPr lang="en-US" sz="2400" dirty="0" smtClean="0"/>
              <a:t>Use text clues as evidence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Ask Questions: </a:t>
            </a:r>
            <a:r>
              <a:rPr lang="en-US" sz="2400" dirty="0"/>
              <a:t>Readers asks ?’</a:t>
            </a:r>
            <a:r>
              <a:rPr lang="en-US" sz="2400" dirty="0" err="1"/>
              <a:t>s</a:t>
            </a:r>
            <a:r>
              <a:rPr lang="en-US" sz="2400" dirty="0"/>
              <a:t> and reads to clarify before, during, and after reading</a:t>
            </a:r>
            <a:r>
              <a:rPr lang="en-US" sz="24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Analyze/Critique</a:t>
            </a:r>
            <a:r>
              <a:rPr lang="en-US" sz="2400" dirty="0" smtClean="0"/>
              <a:t>: Use text features and structures to reflect on what stands out (overall gist) and how it stands out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Visualize (Image): </a:t>
            </a:r>
            <a:r>
              <a:rPr lang="en-US" sz="2400" dirty="0" smtClean="0"/>
              <a:t>Use imagination and senses to picture, smell, taste, or feel something in the text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Infer</a:t>
            </a:r>
            <a:r>
              <a:rPr lang="en-US" sz="2400" dirty="0" smtClean="0"/>
              <a:t>: Use clues from text &amp; background knowledge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Summarize: </a:t>
            </a:r>
            <a:r>
              <a:rPr lang="en-US" sz="2400" dirty="0"/>
              <a:t>Identify the main idea and supporting details from the </a:t>
            </a:r>
            <a:r>
              <a:rPr lang="en-US" sz="2400" dirty="0" smtClean="0"/>
              <a:t>text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Synthesize</a:t>
            </a:r>
            <a:r>
              <a:rPr lang="en-US" sz="2400" dirty="0" smtClean="0"/>
              <a:t>: Tell the big ideas and add original reflection/interpretation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AFTER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8474" y="1806186"/>
            <a:ext cx="8068852" cy="50518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Organize and Shape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How can I best show my understanding of the most important big ideas?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Reflect and Revise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works and what doesn’t work</a:t>
            </a:r>
          </a:p>
          <a:p>
            <a:pPr>
              <a:lnSpc>
                <a:spcPct val="90000"/>
              </a:lnSpc>
            </a:pPr>
            <a:r>
              <a:rPr lang="en-US" sz="2600" b="1" dirty="0" smtClean="0"/>
              <a:t>Publish: Make comprehension public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How can I share? With whom? When? Where?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(How can we, as teachers, make this experience authentic – to address a real purpose) 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What’s the big idea?  What’s going on here?  Why is this important in real life?  </a:t>
            </a:r>
          </a:p>
          <a:p>
            <a:r>
              <a:rPr lang="en-US" sz="2400" dirty="0" smtClean="0"/>
              <a:t>Big ideas “fuel a natural desire to make sense (to inquiry) and provides something worthwhile to think about” </a:t>
            </a:r>
          </a:p>
          <a:p>
            <a:r>
              <a:rPr lang="en-US" sz="2400" dirty="0" smtClean="0"/>
              <a:t>Big ideas overlap multiple disciplines (CCSS = interdisciplinary thinking to solve new problems) </a:t>
            </a:r>
          </a:p>
          <a:p>
            <a:r>
              <a:rPr lang="en-US" sz="2400" dirty="0" smtClean="0"/>
              <a:t>We’ll explore more about this next week!!  </a:t>
            </a: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Objectives: How well did you…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967877" cy="440913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Generate a set of instructional practices that effective teachers use to build comprehension and create a classroom community (using homework) </a:t>
            </a:r>
          </a:p>
          <a:p>
            <a:r>
              <a:rPr lang="en-US" sz="2400" dirty="0" smtClean="0"/>
              <a:t>Engage in a text-based discussion to experience the real challenges associated with comprehending complex text (using hard text) and learn what comprehension really involves  </a:t>
            </a:r>
          </a:p>
          <a:p>
            <a:r>
              <a:rPr lang="en-US" sz="2400" dirty="0" smtClean="0"/>
              <a:t>Make connections between aspects of text-based discussions and comprehension as a problem solving process (using your ideas and the Cornett text) </a:t>
            </a:r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Read Cornett: Chapter 4 Assessing to Differentiate Instruction </a:t>
            </a:r>
          </a:p>
          <a:p>
            <a:r>
              <a:rPr lang="en-US" sz="2400" dirty="0" smtClean="0"/>
              <a:t>Read for the purposes of preparing to watch videos of interviews with two students, writing samples, and clips of students reading</a:t>
            </a:r>
          </a:p>
          <a:p>
            <a:pPr lvl="1"/>
            <a:r>
              <a:rPr lang="en-US" sz="2000" dirty="0" smtClean="0"/>
              <a:t>What are children’s strengths?</a:t>
            </a:r>
          </a:p>
          <a:p>
            <a:pPr lvl="1"/>
            <a:r>
              <a:rPr lang="en-US" sz="2000" dirty="0" smtClean="0"/>
              <a:t>What are children’s needs? </a:t>
            </a:r>
          </a:p>
          <a:p>
            <a:pPr lvl="1"/>
            <a:r>
              <a:rPr lang="en-US" sz="2000" dirty="0" smtClean="0"/>
              <a:t>What are some next steps to differentiate instruction to meet those strengths and needs? 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244145" y="2098472"/>
            <a:ext cx="2245570" cy="4759528"/>
          </a:xfrm>
          <a:prstGeom prst="rect">
            <a:avLst/>
          </a:prstGeom>
          <a:solidFill>
            <a:srgbClr val="EB7D8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351664" y="2098472"/>
            <a:ext cx="3792336" cy="47595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2100060"/>
            <a:ext cx="3430735" cy="475794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Reading: </a:t>
            </a:r>
            <a:br>
              <a:rPr lang="en-US" dirty="0" smtClean="0"/>
            </a:br>
            <a:r>
              <a:rPr lang="en-US" dirty="0" smtClean="0"/>
              <a:t>Multiple Perspectives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89715" y="2098472"/>
            <a:ext cx="3745746" cy="2629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/>
              <a:t>Top Down Model </a:t>
            </a:r>
          </a:p>
          <a:p>
            <a:pPr lvl="1"/>
            <a:r>
              <a:rPr lang="en-US" sz="2000" dirty="0" smtClean="0"/>
              <a:t>Whole &gt; Part </a:t>
            </a:r>
          </a:p>
          <a:p>
            <a:pPr lvl="1"/>
            <a:r>
              <a:rPr lang="en-US" sz="2000" dirty="0" smtClean="0"/>
              <a:t>Comprehension </a:t>
            </a:r>
          </a:p>
          <a:p>
            <a:pPr lvl="1"/>
            <a:r>
              <a:rPr lang="en-US" sz="2000" dirty="0" smtClean="0"/>
              <a:t>Focus = READER </a:t>
            </a:r>
          </a:p>
          <a:p>
            <a:pPr lvl="1"/>
            <a:r>
              <a:rPr lang="en-US" sz="2000" dirty="0" smtClean="0"/>
              <a:t>Higher-Level Strategies</a:t>
            </a:r>
          </a:p>
          <a:p>
            <a:pPr lvl="1"/>
            <a:r>
              <a:rPr lang="en-US" sz="2000" dirty="0" smtClean="0"/>
              <a:t>Constructing Meaning</a:t>
            </a:r>
          </a:p>
          <a:p>
            <a:pPr lvl="1"/>
            <a:r>
              <a:rPr lang="en-US" sz="2000" dirty="0" smtClean="0"/>
              <a:t>Social</a:t>
            </a:r>
          </a:p>
          <a:p>
            <a:pPr lvl="1"/>
            <a:r>
              <a:rPr lang="en-US" sz="2000" dirty="0" smtClean="0"/>
              <a:t>Concept Driven</a:t>
            </a:r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r>
              <a:rPr lang="en-US" sz="2000" dirty="0" smtClean="0"/>
              <a:t>Reading is…. </a:t>
            </a:r>
          </a:p>
          <a:p>
            <a:pPr lvl="1">
              <a:buNone/>
            </a:pPr>
            <a:r>
              <a:rPr lang="en-US" sz="2000" b="1" dirty="0" smtClean="0"/>
              <a:t>THINKING &amp; PERSONAL MEANING MAKING</a:t>
            </a:r>
            <a:endParaRPr lang="en-US" sz="2000" b="1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0" y="2098472"/>
            <a:ext cx="3568785" cy="3285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Bottom-Up Model 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 &gt; Whole 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Decoding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Phonics, Fluency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Focus = TEXT 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Lower-Level Skills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lang="en-US" sz="200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Letters and Words 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Independent</a:t>
            </a:r>
            <a:r>
              <a:rPr kumimoji="0" lang="en-US" sz="2000" b="0" i="0" u="none" strike="noStrike" kern="1200" cap="none" spc="0" normalizeH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endParaRPr lang="en-US" sz="2000" baseline="0" noProof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tabLst/>
              <a:defRPr/>
            </a:pPr>
            <a:r>
              <a:rPr lang="en-US" sz="200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Reading is….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tabLst/>
              <a:defRPr/>
            </a:pPr>
            <a:r>
              <a:rPr kumimoji="0" lang="en-US" sz="2000" b="1" i="0" u="none" strike="noStrike" kern="1200" cap="none" spc="0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SOUNDING OUT WORDS &amp;</a:t>
            </a:r>
            <a:r>
              <a:rPr kumimoji="0" lang="en-US" sz="2000" b="1" i="0" u="none" strike="noStrike" kern="1200" cap="none" spc="0" normalizeH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000" b="1" baseline="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READING</a:t>
            </a:r>
            <a:r>
              <a:rPr lang="en-US" sz="2000" b="1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QUICKLY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760972" y="2554604"/>
            <a:ext cx="3037071" cy="3509499"/>
            <a:chOff x="2899022" y="2554604"/>
            <a:chExt cx="3037071" cy="3509499"/>
          </a:xfrm>
        </p:grpSpPr>
        <p:sp>
          <p:nvSpPr>
            <p:cNvPr id="7" name="Content Placeholder 4"/>
            <p:cNvSpPr txBox="1">
              <a:spLocks/>
            </p:cNvSpPr>
            <p:nvPr/>
          </p:nvSpPr>
          <p:spPr>
            <a:xfrm>
              <a:off x="2899022" y="2554604"/>
              <a:ext cx="3037071" cy="262991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228600" marR="0" lvl="0" indent="-228600" algn="l" defTabSz="914400" rtl="0" eaLnBrk="1" fontAlgn="auto" latinLnBrk="0" hangingPunct="1">
                <a:lnSpc>
                  <a:spcPct val="100000"/>
                </a:lnSpc>
                <a:spcBef>
                  <a:spcPts val="2000"/>
                </a:spcBef>
                <a:spcAft>
                  <a:spcPts val="0"/>
                </a:spcAft>
                <a:buClr>
                  <a:schemeClr val="accent1"/>
                </a:buClr>
                <a:buSzPct val="75000"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Interactive Model </a:t>
              </a:r>
            </a:p>
            <a:p>
              <a:pPr marL="685800" lvl="1" indent="-228600" defTabSz="914400">
                <a:spcBef>
                  <a:spcPts val="2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n"/>
              </a:pPr>
              <a:r>
                <a:rPr lang="en-US" sz="20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Text &amp; Reader</a:t>
              </a:r>
            </a:p>
            <a:p>
              <a:pPr marL="685800" lvl="1" indent="-228600" defTabSz="914400">
                <a:spcBef>
                  <a:spcPts val="2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n"/>
              </a:pPr>
              <a:r>
                <a:rPr kumimoji="0" lang="en-US" sz="2000" i="0" u="none" strike="noStrike" kern="1200" cap="none" spc="0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Task</a:t>
              </a:r>
              <a:r>
                <a:rPr kumimoji="0" lang="en-US" sz="2000" i="0" u="none" strike="noStrike" kern="1200" cap="none" spc="0" normalizeH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and Context</a:t>
              </a:r>
              <a:endPara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457200" marR="0" lvl="1" indent="-22860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>
                    <a:lumMod val="60000"/>
                    <a:lumOff val="40000"/>
                  </a:schemeClr>
                </a:buClr>
                <a:buSzPct val="75000"/>
                <a:buFont typeface="Wingdings" pitchFamily="2" charset="2"/>
                <a:buChar char="n"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9" name="Picture 8" descr="Screen shot 2011-09-09 at 7.58.55 A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68785" y="4304936"/>
              <a:ext cx="1920929" cy="1759167"/>
            </a:xfrm>
            <a:prstGeom prst="rect">
              <a:avLst/>
            </a:prstGeom>
          </p:spPr>
        </p:pic>
      </p:grpSp>
      <p:cxnSp>
        <p:nvCxnSpPr>
          <p:cNvPr id="11" name="Straight Arrow Connector 10"/>
          <p:cNvCxnSpPr/>
          <p:nvPr/>
        </p:nvCxnSpPr>
        <p:spPr>
          <a:xfrm>
            <a:off x="0" y="2098472"/>
            <a:ext cx="9144000" cy="1588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489715" y="745510"/>
            <a:ext cx="2256744" cy="85469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Cornett (Your Text’s Author)??? 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3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Objectives: You will…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967877" cy="440913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Generate a set of instructional practices that effective teachers use to build comprehension and create a classroom community (using homework) </a:t>
            </a:r>
          </a:p>
          <a:p>
            <a:r>
              <a:rPr lang="en-US" sz="2400" dirty="0" smtClean="0"/>
              <a:t>Engage in/observe a text-based discussion to experience the real challenges associated with comprehending complex text (using hard text) and learn what comprehension really involves  </a:t>
            </a:r>
          </a:p>
          <a:p>
            <a:r>
              <a:rPr lang="en-US" sz="2400" dirty="0" smtClean="0"/>
              <a:t>Make connections between aspects of text-based discussions and comprehension as a problem solving process (using your ideas and the Cornett text)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Classroom Snapshot: Comprehension as Problem Solving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8418505" cy="4144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General Instructional Practices                How focus attention on      					comprehension strategy use?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98474" y="2826493"/>
            <a:ext cx="8418505" cy="136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" idx="0"/>
          </p:cNvCxnSpPr>
          <p:nvPr/>
        </p:nvCxnSpPr>
        <p:spPr>
          <a:xfrm rot="16200000" flipH="1">
            <a:off x="2636938" y="4051988"/>
            <a:ext cx="4144963" cy="33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5366" y="5134112"/>
            <a:ext cx="18881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</a:t>
            </a:r>
          </a:p>
          <a:p>
            <a:r>
              <a:rPr lang="en-US" dirty="0" smtClean="0"/>
              <a:t>Phonics</a:t>
            </a:r>
          </a:p>
          <a:p>
            <a:r>
              <a:rPr lang="en-US" dirty="0" smtClean="0"/>
              <a:t>Fluency</a:t>
            </a:r>
          </a:p>
          <a:p>
            <a:r>
              <a:rPr lang="en-US" dirty="0" smtClean="0"/>
              <a:t>Vocabulary</a:t>
            </a:r>
          </a:p>
          <a:p>
            <a:r>
              <a:rPr lang="en-US" dirty="0" smtClean="0"/>
              <a:t>Comprehension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Classroom Snapshot: Comprehension as Problem Solving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8418505" cy="4144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General Instructional Practices                How focus attention on      					comprehension strategy use?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98474" y="2826493"/>
            <a:ext cx="8418505" cy="136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" idx="0"/>
          </p:cNvCxnSpPr>
          <p:nvPr/>
        </p:nvCxnSpPr>
        <p:spPr>
          <a:xfrm rot="16200000" flipH="1">
            <a:off x="2636938" y="4051988"/>
            <a:ext cx="4144963" cy="33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5366" y="5134112"/>
            <a:ext cx="646560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</a:t>
            </a:r>
          </a:p>
          <a:p>
            <a:r>
              <a:rPr lang="en-US" dirty="0" smtClean="0"/>
              <a:t>Phonics</a:t>
            </a:r>
          </a:p>
          <a:p>
            <a:r>
              <a:rPr lang="en-US" dirty="0" smtClean="0"/>
              <a:t>Fluency – echo me, choral read</a:t>
            </a:r>
          </a:p>
          <a:p>
            <a:r>
              <a:rPr lang="en-US" dirty="0" smtClean="0"/>
              <a:t>Vocabulary – defining strategies (infer, visualize) </a:t>
            </a:r>
          </a:p>
          <a:p>
            <a:r>
              <a:rPr lang="en-US" dirty="0" smtClean="0"/>
              <a:t>Comprehension – elaborate, connect, tableaux, </a:t>
            </a:r>
            <a:r>
              <a:rPr lang="en-US" dirty="0" err="1" smtClean="0"/>
              <a:t>pantamimes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8474" y="3031304"/>
            <a:ext cx="410611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Ask to elaborate with evidence</a:t>
            </a:r>
          </a:p>
          <a:p>
            <a:r>
              <a:rPr lang="en-US" dirty="0" smtClean="0"/>
              <a:t>Think questions (with time) </a:t>
            </a:r>
          </a:p>
          <a:p>
            <a:r>
              <a:rPr lang="en-US" dirty="0" smtClean="0"/>
              <a:t>Partner talk – social meaning making</a:t>
            </a:r>
          </a:p>
          <a:p>
            <a:r>
              <a:rPr lang="en-US" dirty="0" smtClean="0"/>
              <a:t>Specific about reinforcement:</a:t>
            </a:r>
            <a:br>
              <a:rPr lang="en-US" dirty="0" smtClean="0"/>
            </a:br>
            <a:r>
              <a:rPr lang="en-US" dirty="0" smtClean="0"/>
              <a:t>    good connecting, identifying clues</a:t>
            </a:r>
          </a:p>
          <a:p>
            <a:r>
              <a:rPr lang="en-US" dirty="0" smtClean="0"/>
              <a:t>    that informed thinking</a:t>
            </a:r>
          </a:p>
          <a:p>
            <a:r>
              <a:rPr lang="en-US" dirty="0" smtClean="0"/>
              <a:t>What the big idea?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87683" y="3074464"/>
            <a:ext cx="425590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Define</a:t>
            </a:r>
          </a:p>
          <a:p>
            <a:r>
              <a:rPr lang="en-US" dirty="0" smtClean="0"/>
              <a:t>Give examples</a:t>
            </a:r>
          </a:p>
          <a:p>
            <a:r>
              <a:rPr lang="en-US" dirty="0" smtClean="0"/>
              <a:t>Link with other strategies</a:t>
            </a:r>
          </a:p>
          <a:p>
            <a:r>
              <a:rPr lang="en-US" dirty="0" smtClean="0"/>
              <a:t>Reiterate how &amp; when to use strategies</a:t>
            </a:r>
          </a:p>
          <a:p>
            <a:endParaRPr lang="en-US" dirty="0" smtClean="0"/>
          </a:p>
          <a:p>
            <a:r>
              <a:rPr lang="en-US" dirty="0" smtClean="0"/>
              <a:t>(inferring, determining importance, </a:t>
            </a:r>
          </a:p>
          <a:p>
            <a:r>
              <a:rPr lang="en-US" dirty="0" smtClean="0"/>
              <a:t>v</a:t>
            </a:r>
            <a:r>
              <a:rPr lang="en-US" dirty="0" smtClean="0"/>
              <a:t>isualizing)  </a:t>
            </a:r>
            <a:br>
              <a:rPr lang="en-US" dirty="0" smtClean="0"/>
            </a:br>
            <a:r>
              <a:rPr lang="en-US" dirty="0" smtClean="0"/>
              <a:t>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Text-Based Discussion…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A discussion that engages students in an INTERACTIVE reading of a CHALLENGING text.  </a:t>
            </a:r>
          </a:p>
          <a:p>
            <a:r>
              <a:rPr lang="en-US" sz="3200" dirty="0" smtClean="0"/>
              <a:t>The goal: </a:t>
            </a:r>
          </a:p>
          <a:p>
            <a:pPr lvl="1"/>
            <a:r>
              <a:rPr lang="en-US" sz="3000" dirty="0" smtClean="0"/>
              <a:t>To engage students in actively constructing their understanding of text  with your support (e.g., high level questions, explicit teaching) 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218473"/>
            <a:ext cx="7556313" cy="1116106"/>
          </a:xfrm>
        </p:spPr>
        <p:txBody>
          <a:bodyPr/>
          <a:lstStyle/>
          <a:p>
            <a:r>
              <a:rPr lang="en-US" dirty="0" smtClean="0"/>
              <a:t>My planning guide for our text-based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269" y="1402853"/>
            <a:ext cx="8445811" cy="5455147"/>
          </a:xfrm>
        </p:spPr>
        <p:txBody>
          <a:bodyPr>
            <a:normAutofit lnSpcReduction="10000"/>
          </a:bodyPr>
          <a:lstStyle/>
          <a:p>
            <a:r>
              <a:rPr lang="en-US" sz="2400" b="1" dirty="0" smtClean="0"/>
              <a:t>PLAN </a:t>
            </a:r>
          </a:p>
          <a:p>
            <a:r>
              <a:rPr lang="en-US" sz="2400" b="1" dirty="0" smtClean="0"/>
              <a:t>1. I want my students to know: </a:t>
            </a:r>
          </a:p>
          <a:p>
            <a:pPr lvl="1"/>
            <a:r>
              <a:rPr lang="en-US" sz="2000" dirty="0" smtClean="0"/>
              <a:t>What is reading comprehension?</a:t>
            </a:r>
          </a:p>
          <a:p>
            <a:pPr lvl="1"/>
            <a:r>
              <a:rPr lang="en-US" sz="2000" dirty="0" smtClean="0"/>
              <a:t>What happens during the reading comprehension process? </a:t>
            </a:r>
          </a:p>
          <a:p>
            <a:pPr lvl="1"/>
            <a:r>
              <a:rPr lang="en-US" sz="2000" dirty="0" smtClean="0"/>
              <a:t>What can cause comprehension to fail?  </a:t>
            </a:r>
          </a:p>
          <a:p>
            <a:r>
              <a:rPr lang="en-US" sz="2400" b="1" dirty="0" smtClean="0"/>
              <a:t>2. Anticipate what might be hard about the text: </a:t>
            </a:r>
          </a:p>
          <a:p>
            <a:pPr lvl="1"/>
            <a:r>
              <a:rPr lang="en-US" sz="2000" dirty="0" smtClean="0"/>
              <a:t>Lots of technical language </a:t>
            </a:r>
          </a:p>
          <a:p>
            <a:pPr lvl="1"/>
            <a:r>
              <a:rPr lang="en-US" sz="2000" dirty="0" smtClean="0"/>
              <a:t>Many complex ideas that may be new for many students</a:t>
            </a:r>
          </a:p>
          <a:p>
            <a:pPr lvl="1"/>
            <a:r>
              <a:rPr lang="en-US" sz="2000" dirty="0" smtClean="0"/>
              <a:t>Figures and tables hard to “read” and hard to connect information in the text to the information in the figures/tables</a:t>
            </a:r>
          </a:p>
          <a:p>
            <a:r>
              <a:rPr lang="en-US" sz="2200" b="1" dirty="0" smtClean="0"/>
              <a:t>Determine good stopping points and develop questions </a:t>
            </a:r>
            <a:r>
              <a:rPr lang="en-US" sz="2200" dirty="0" smtClean="0"/>
              <a:t>to help focus attention on the important pieces (without telling you all the answers) – YOU socially build understanding as a group and I support you 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Connecting your thinking about comprehension to Cornett’s Chapter 2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What’s the teacher’s role </a:t>
            </a:r>
            <a:r>
              <a:rPr lang="en-US" sz="2400" smtClean="0"/>
              <a:t>in helping </a:t>
            </a:r>
            <a:r>
              <a:rPr lang="en-US" sz="2400" dirty="0" smtClean="0"/>
              <a:t>students comprehend (e.g., construct a coherent mental representation of the text)? </a:t>
            </a:r>
          </a:p>
          <a:p>
            <a:pPr lvl="1"/>
            <a:r>
              <a:rPr lang="en-US" sz="2200" dirty="0" smtClean="0"/>
              <a:t>Increase attention focusing skills &gt;&gt; HOW?  </a:t>
            </a:r>
          </a:p>
          <a:p>
            <a:pPr lvl="2"/>
            <a:r>
              <a:rPr lang="en-US" sz="2200" b="1" dirty="0" smtClean="0"/>
              <a:t>Strategies before, during, and after reading  (Comprehension Problem Solving CPS) </a:t>
            </a:r>
          </a:p>
          <a:p>
            <a:pPr lvl="1"/>
            <a:r>
              <a:rPr lang="en-US" sz="2200" dirty="0" smtClean="0"/>
              <a:t>Make sure reading is motivating &gt;&gt; HOW?? </a:t>
            </a:r>
          </a:p>
          <a:p>
            <a:pPr lvl="2"/>
            <a:r>
              <a:rPr lang="en-US" sz="2200" dirty="0" smtClean="0"/>
              <a:t>Reading should be rewarding (e.g., make sense, learn something) and focus on </a:t>
            </a:r>
            <a:r>
              <a:rPr lang="en-US" sz="2200" b="1" dirty="0" smtClean="0"/>
              <a:t>personal interests and big ideas </a:t>
            </a:r>
            <a:r>
              <a:rPr lang="en-US" sz="2200" dirty="0" smtClean="0"/>
              <a:t>(real-world connections) </a:t>
            </a:r>
          </a:p>
          <a:p>
            <a:pPr lvl="1">
              <a:buNone/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BEFORE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8474" y="1806186"/>
            <a:ext cx="8068852" cy="50518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Set a purpose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Create motivation &gt; Focus on the goal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What’s the problem?  Why am I using this text?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Predict and Connect: Overview to activate prior knowledge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What’s the title?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Do a picture walk.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do I already know about this?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do I predict will happen/I will learn?  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4485</TotalTime>
  <Words>1096</Words>
  <Application>Microsoft Macintosh PowerPoint</Application>
  <PresentationFormat>On-screen Show (4:3)</PresentationFormat>
  <Paragraphs>129</Paragraphs>
  <Slides>14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Advantage</vt:lpstr>
      <vt:lpstr>Slide 1</vt:lpstr>
      <vt:lpstr>Defining Reading:  Multiple Perspectives</vt:lpstr>
      <vt:lpstr>Today’s Objectives: You will…</vt:lpstr>
      <vt:lpstr>Classroom Snapshot: Comprehension as Problem Solving</vt:lpstr>
      <vt:lpstr>Classroom Snapshot: Comprehension as Problem Solving</vt:lpstr>
      <vt:lpstr>Text-Based Discussion…</vt:lpstr>
      <vt:lpstr>My planning guide for our text-based discussion</vt:lpstr>
      <vt:lpstr>Connecting your thinking about comprehension to Cornett’s Chapter 2 </vt:lpstr>
      <vt:lpstr>BEFORE Reading Strategies  </vt:lpstr>
      <vt:lpstr>DURING Reading Strategies  (or listening or viewing) </vt:lpstr>
      <vt:lpstr>AFTER Reading Strategies  </vt:lpstr>
      <vt:lpstr>Big Ideas</vt:lpstr>
      <vt:lpstr>Objectives: How well did you…</vt:lpstr>
      <vt:lpstr>Homework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Coiro</dc:creator>
  <cp:lastModifiedBy>Julie Coiro</cp:lastModifiedBy>
  <cp:revision>157</cp:revision>
  <cp:lastPrinted>2011-09-13T19:00:50Z</cp:lastPrinted>
  <dcterms:created xsi:type="dcterms:W3CDTF">2013-09-11T22:20:15Z</dcterms:created>
  <dcterms:modified xsi:type="dcterms:W3CDTF">2013-09-12T12:17:49Z</dcterms:modified>
</cp:coreProperties>
</file>